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51"/>
  </p:notesMasterIdLst>
  <p:sldIdLst>
    <p:sldId id="335" r:id="rId2"/>
    <p:sldId id="415" r:id="rId3"/>
    <p:sldId id="416" r:id="rId4"/>
    <p:sldId id="417" r:id="rId5"/>
    <p:sldId id="419" r:id="rId6"/>
    <p:sldId id="418" r:id="rId7"/>
    <p:sldId id="319" r:id="rId8"/>
    <p:sldId id="386" r:id="rId9"/>
    <p:sldId id="388" r:id="rId10"/>
    <p:sldId id="387" r:id="rId11"/>
    <p:sldId id="390" r:id="rId12"/>
    <p:sldId id="391" r:id="rId13"/>
    <p:sldId id="423" r:id="rId14"/>
    <p:sldId id="410" r:id="rId15"/>
    <p:sldId id="393" r:id="rId16"/>
    <p:sldId id="394" r:id="rId17"/>
    <p:sldId id="320" r:id="rId18"/>
    <p:sldId id="396" r:id="rId19"/>
    <p:sldId id="411" r:id="rId20"/>
    <p:sldId id="412" r:id="rId21"/>
    <p:sldId id="413" r:id="rId22"/>
    <p:sldId id="409" r:id="rId23"/>
    <p:sldId id="395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7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414" r:id="rId42"/>
    <p:sldId id="369" r:id="rId43"/>
    <p:sldId id="370" r:id="rId44"/>
    <p:sldId id="371" r:id="rId45"/>
    <p:sldId id="372" r:id="rId46"/>
    <p:sldId id="421" r:id="rId47"/>
    <p:sldId id="422" r:id="rId48"/>
    <p:sldId id="346" r:id="rId49"/>
    <p:sldId id="420" r:id="rId5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0DC8DB-AC50-4770-A645-A8C3A937830F}">
          <p14:sldIdLst>
            <p14:sldId id="335"/>
            <p14:sldId id="415"/>
            <p14:sldId id="416"/>
            <p14:sldId id="417"/>
            <p14:sldId id="419"/>
            <p14:sldId id="418"/>
            <p14:sldId id="319"/>
            <p14:sldId id="386"/>
            <p14:sldId id="388"/>
            <p14:sldId id="387"/>
            <p14:sldId id="390"/>
            <p14:sldId id="391"/>
            <p14:sldId id="423"/>
            <p14:sldId id="410"/>
            <p14:sldId id="393"/>
            <p14:sldId id="394"/>
            <p14:sldId id="320"/>
            <p14:sldId id="396"/>
            <p14:sldId id="411"/>
            <p14:sldId id="412"/>
            <p14:sldId id="413"/>
            <p14:sldId id="409"/>
            <p14:sldId id="395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7"/>
            <p14:sldId id="361"/>
            <p14:sldId id="362"/>
            <p14:sldId id="363"/>
            <p14:sldId id="364"/>
            <p14:sldId id="365"/>
            <p14:sldId id="366"/>
            <p14:sldId id="367"/>
            <p14:sldId id="414"/>
            <p14:sldId id="369"/>
            <p14:sldId id="370"/>
            <p14:sldId id="371"/>
            <p14:sldId id="372"/>
          </p14:sldIdLst>
        </p14:section>
        <p14:section name="Раздел без заголовка" id="{608FEC23-1776-490C-9EC6-C28C00853001}">
          <p14:sldIdLst>
            <p14:sldId id="421"/>
            <p14:sldId id="422"/>
            <p14:sldId id="346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B09"/>
    <a:srgbClr val="FF9933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9" autoAdjust="0"/>
    <p:restoredTop sz="89052" autoAdjust="0"/>
  </p:normalViewPr>
  <p:slideViewPr>
    <p:cSldViewPr>
      <p:cViewPr varScale="1">
        <p:scale>
          <a:sx n="69" d="100"/>
          <a:sy n="69" d="100"/>
        </p:scale>
        <p:origin x="12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F84C-560B-405E-93C2-A369999C45FC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193F-DEC3-4147-B4AD-3D8D2098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8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12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75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8" y="404664"/>
            <a:ext cx="1431070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8718" y="69269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РЕСПУБЛИКИ БАШКОРТОСТАН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8397878" cy="3046988"/>
          </a:xfrm>
          <a:prstGeom prst="rect">
            <a:avLst/>
          </a:prstGeom>
          <a:ln>
            <a:solidFill>
              <a:srgbClr val="891B0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635000"/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законодательства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защиты прав потребителей.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Правовые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защиты прав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потребителей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хозяйствующих субъектов 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7304" y="57788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СУЛЕЙМАНОВА ЛЯЛЯ ХАМЗОВНА – </a:t>
            </a:r>
          </a:p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начальник отдела защиты прав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524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2021" y="2640577"/>
            <a:ext cx="5944495" cy="830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бытового обслуживания населения, утвержденные постановлением Правительства РФ от 21 сентября 2020 № 1514 </a:t>
            </a:r>
            <a:r>
              <a:rPr lang="ru-RU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   </a:t>
            </a:r>
            <a:endParaRPr 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1743" y="51302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2021" y="3696746"/>
            <a:ext cx="5951854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общественного питания, утвержденные постановлением Правительства РФ от 21 сентября 2020 года № 1515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2675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2320">
            <a:off x="615542" y="3122977"/>
            <a:ext cx="1099382" cy="14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12022" y="1484784"/>
            <a:ext cx="5999316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платных образовательных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постановлением Правительства РФ от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сентября 2020 года №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1441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cdn1.ozone.ru/multimedia/10049365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8589">
            <a:off x="321724" y="5170390"/>
            <a:ext cx="1011720" cy="15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9703">
            <a:off x="1615123" y="4640465"/>
            <a:ext cx="1024366" cy="15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00011" y="4792151"/>
            <a:ext cx="5975875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возмещения реального ущерба туристам и (или) иным заказчикам туристского продукта из денежных средств фонда персональной ответственности туроператора в сфере выездного туризма,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23 сентября 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1532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01.01.2021 по 31.12.2026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277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921" y="2924943"/>
            <a:ext cx="8522611" cy="19389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гарантии,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ноября 2020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1811  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01.01.2026)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8017" y="5003906"/>
            <a:ext cx="8591521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по реализации туристского продукта, утвержденные постановлением Правительства РФ от 18 ноября 2020 года № 1852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01.01.2021 по 31.12.2026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246" y="6093296"/>
            <a:ext cx="856929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предоставления гостиничных услуг, утвержденные постановлением Правительства РФ от 18 ноября 2020 года № 1853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 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639">
            <a:off x="7767705" y="107443"/>
            <a:ext cx="720376" cy="10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6096" y="1401216"/>
            <a:ext cx="5951854" cy="13542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пассажиров и багажа автомобильным транспортом и городским наземным электрическим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транспортом, утвержденные постановлением Правительства РФ от 1 октября 2020 года № 1586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277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484" y="3068960"/>
            <a:ext cx="8522611" cy="830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договору розничной купли-продажи, 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декабря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№ 2463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8030" y="4077072"/>
            <a:ext cx="8591521" cy="1508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товара, 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от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декабря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№ 2463             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030" y="5805264"/>
            <a:ext cx="856929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обмену, утвержденные постановлением Правительства РФ от 18 ноября 2020 года № 1853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6096" y="1401216"/>
            <a:ext cx="5951854" cy="1508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грузов автомобильным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транспортом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внесении изменений в пункт 2.1.1 Правил дорожного движения Российской Федерации, утвержденные постановлением Правительства РФ от 21 декабря 2020 года № 2200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8" name="Picture 14" descr="D:\Users\Suleymanova.lkh\Desktop\normativno-pravovaya-literatura-rossiya-komplekt-knig-pravila-torgovli-kniga-zhalob-zakon-o-pravah-potrebitelya_a4772f209eacc78_800x6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91" y="166105"/>
            <a:ext cx="1037557" cy="11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74" y="1623326"/>
            <a:ext cx="5873425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</a:p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января 2022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138" y="2752461"/>
            <a:ext cx="8187326" cy="76944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связи по передаче данных, 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декабря 2021 года № 2606 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13.01.2022 по 13.01.2028)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68164" y="4077072"/>
            <a:ext cx="8187326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</a:t>
            </a: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телематических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услуг связи, утвержденные постановлением Правительства РФ от 31 декабря 2021 года № 2607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14.01.2022 по 14.01.2028)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8" name="Picture 14" descr="D:\Users\Suleymanova.lkh\Desktop\normativno-pravovaya-literatura-rossiya-komplekt-knig-pravila-torgovli-kniga-zhalob-zakon-o-pravah-potrebitelya_a4772f209eacc78_800x6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16" y="392553"/>
            <a:ext cx="1260640" cy="13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0574" y="5373216"/>
            <a:ext cx="8187326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 телефонной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связи, утвержденные постановлением Правительства РФ от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мая 2022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№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968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.09.2022 и действует в течение 6 лет со дня </a:t>
            </a:r>
            <a:r>
              <a:rPr lang="ru-RU" sz="1200" b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вступления в силу)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72372" y="251412"/>
            <a:ext cx="7695568" cy="1380596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розничной купли-продажи,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утвержденные постановлением Правительства РФ                                    от 31 декабря 2020 № 2463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3" y="5319422"/>
            <a:ext cx="4106237" cy="12141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0" y="5328138"/>
            <a:ext cx="4481419" cy="124087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1" y="1216592"/>
            <a:ext cx="413632" cy="52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234" y="1186469"/>
            <a:ext cx="458789" cy="51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" y="1750743"/>
            <a:ext cx="4393617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6" y="1745013"/>
            <a:ext cx="4151824" cy="114065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1287" y="1755731"/>
            <a:ext cx="406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отдельных видов товаров, утвержденные постановлением Правительства РФ от 19 января 1998 г. N 55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2133" y="1755731"/>
            <a:ext cx="4001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образцам,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 от 21 июля 1997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N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580" y="5409965"/>
            <a:ext cx="406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дистанционным способом, утвержденные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от 27.09.2007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612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6546" y="5420738"/>
            <a:ext cx="4151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комиссионной торговли непродовольственными товарами,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ост. Правительства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от 06.06.1998 N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569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" y="2996952"/>
            <a:ext cx="4555005" cy="21493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3" y="3034909"/>
            <a:ext cx="4108924" cy="203887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5046" y="3011685"/>
            <a:ext cx="46049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утвержденные пост.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РФ от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19.01.1998 № 55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74252" y="2996952"/>
            <a:ext cx="4035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комплектации, утв. постановлением Правительства РФ от 19.01. 1998 г. № 55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3953" y="2348880"/>
            <a:ext cx="6696744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розничной купли-продажи</a:t>
            </a:r>
            <a:endParaRPr lang="ru-RU" alt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64164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23" y="289022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64289" y="3249589"/>
            <a:ext cx="2523868" cy="1367658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8549" y="1268403"/>
            <a:ext cx="2231995" cy="12965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626" y="1268402"/>
            <a:ext cx="2124522" cy="129650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38550" y="1454987"/>
            <a:ext cx="22319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с использованием автоматов</a:t>
            </a:r>
            <a:endParaRPr lang="ru-RU" altLang="ru-RU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66" y="1547867"/>
            <a:ext cx="230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Дистанционная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81" y="1343737"/>
            <a:ext cx="2079361" cy="124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57886" y="1272969"/>
            <a:ext cx="2192058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бывшими в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употреблении товарами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18" y="2746875"/>
            <a:ext cx="2036051" cy="11147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94860" y="2888742"/>
            <a:ext cx="2063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41" y="4069454"/>
            <a:ext cx="1991556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14070" y="4069453"/>
            <a:ext cx="1846809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ювелирных изделий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62" y="5459733"/>
            <a:ext cx="1956735" cy="11157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25411" y="5442526"/>
            <a:ext cx="16942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автомобилей,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т.п.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92" y="1280773"/>
            <a:ext cx="1975247" cy="12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50292" y="1272969"/>
            <a:ext cx="1975247" cy="12618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Комиссионная торговля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непродовол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  <a:p>
            <a:pPr algn="ctr"/>
            <a:endParaRPr lang="ru-RU" sz="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" y="2826570"/>
            <a:ext cx="2124521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32447" y="2967497"/>
            <a:ext cx="2206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бытовой техники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416464" y="3507664"/>
            <a:ext cx="2490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ДЕЯТЕЛЬНОСТИ</a:t>
            </a:r>
            <a:endParaRPr lang="ru-RU" alt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2991" y="2759083"/>
            <a:ext cx="435826" cy="5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39" y="3778390"/>
            <a:ext cx="591230" cy="3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60" y="4563837"/>
            <a:ext cx="413632" cy="52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6239" y="2748333"/>
            <a:ext cx="579968" cy="21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7269" y="4533714"/>
            <a:ext cx="458789" cy="51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3274" y="4810215"/>
            <a:ext cx="491670" cy="2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71307" y="3847565"/>
            <a:ext cx="590614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8424" y="2926622"/>
            <a:ext cx="425062" cy="43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0" y="223245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948538" y="223245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" y="4136821"/>
            <a:ext cx="2124522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14029" y="4136821"/>
            <a:ext cx="2124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животных и растений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1" y="5468912"/>
            <a:ext cx="2077113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7" y="5476871"/>
            <a:ext cx="2117624" cy="11008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7" y="5468912"/>
            <a:ext cx="1811974" cy="115861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437750" y="5527723"/>
            <a:ext cx="2188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аудиовизуальных произведений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1285" y="5602114"/>
            <a:ext cx="194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иных видов товаров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9739" y="5620057"/>
            <a:ext cx="210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стройматериалов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8274" y="1566952"/>
            <a:ext cx="645316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разработаны в соответствии с Законом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"О защите прав потребителей" и регулируют отношения между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продавцами и потребителями при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розничной и дистанционной торговле </a:t>
            </a:r>
            <a:endParaRPr 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7" y="212252"/>
            <a:ext cx="792089" cy="8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391" y="257875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2653" y="2723362"/>
            <a:ext cx="646440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 на поиск и получение любой информации в любых формах из любых источников, в том числе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фотографирования товара 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8274" y="3714643"/>
            <a:ext cx="645316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Ценники – наименование товара, цена за единицу товара или за единицу измерения (вес, длина и др.) </a:t>
            </a:r>
            <a:r>
              <a:rPr lang="ru-RU" sz="1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 Отсутствует требование к единообразию ценников</a:t>
            </a:r>
            <a:endParaRPr lang="ru-RU" sz="12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668" y="4691726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доступном месте должны быть установлены средства измерений веса (массы нетто, длины и др.) и цены товара 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289" y="5415983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претензию продавец направляет ответ в отношении заявленных требований</a:t>
            </a:r>
            <a:endParaRPr lang="ru-RU" sz="12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289" y="6093296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11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наглядной и доступной форме доводятся продавцом до сведения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506" y="1307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1041069"/>
            <a:ext cx="3744416" cy="3539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I. Общие положения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953" y="995020"/>
            <a:ext cx="6394072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товаров при дистанционном способе продажи товаров </a:t>
            </a:r>
            <a:r>
              <a:rPr lang="ru-RU" sz="17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договору розничной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3317" y="1953751"/>
            <a:ext cx="6353774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14.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дистанционном способе продажи продавец предоставляет потребителю подтверждение заключения договора розничной купли-продажи. Подтверждение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 содержать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заказа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иной способ идентификации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заказа 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959" y="1052736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89" y="3349491"/>
            <a:ext cx="633820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момент доставки допускается предоставление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потребителю информации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товаре 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помощью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электронных и иных технических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34485" y="4293096"/>
            <a:ext cx="633820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19.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ЮЛ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наименование, ОГРН,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и место нахождения,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эл. почту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ФИО, ОГРН, эл. почту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телефон. Эта информация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доводится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странице сайта в сети "Интернет"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4958" y="5733256"/>
            <a:ext cx="843550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21</a:t>
            </a:r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доводит информацию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форме и способах направления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претензий. Если информация не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представлена, потребитель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направляет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претензию в любой форме и любым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способом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8127"/>
            <a:ext cx="2169433" cy="162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434" y="1055373"/>
            <a:ext cx="6422009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товаров по договору розничной купли-продажи с использованием автоматов </a:t>
            </a:r>
            <a:r>
              <a:rPr lang="ru-RU" sz="14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(новое требование)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76872"/>
            <a:ext cx="6394073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допускается продажа товаров, свободный оборот которых запрещен или ограничен, а также товаров, к которым есть специальные требования, исключающие возможность их продажи с использованием автоматов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959" y="1052736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3315" y="3884280"/>
            <a:ext cx="6394073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29.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родавец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обеспечить целостность товара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сохранность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потребительских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наименование (фирменное наименование) продавца,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ОГРН, место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нахождения и адрес, режим работы,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телефона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адрес электронной почты;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правила пользования автоматом для заключения договора розничной купли-продажи;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 порядок возврата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суммы, уплаченной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товар, если товар не предоставлен потребителю</a:t>
            </a:r>
          </a:p>
        </p:txBody>
      </p:sp>
      <p:pic>
        <p:nvPicPr>
          <p:cNvPr id="2050" name="Picture 2" descr="https://pbs.twimg.com/media/D41r0G8W4AAMrJ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1" y="4009424"/>
            <a:ext cx="2253803" cy="258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6" y="279558"/>
            <a:ext cx="954996" cy="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022" y="2281650"/>
            <a:ext cx="2556233" cy="707886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РОССИЙСКАЯ ФЕДЕРАЦИЯ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023" y="3297272"/>
            <a:ext cx="2592287" cy="1015663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СУБЪЕКТЫ РОССИЙСКОЙ ФЕДЕРАЦИИ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023" y="4591798"/>
            <a:ext cx="2592287" cy="707886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МУНИЦИПАЛЬНЫЕ ОБРАЗОВАНИЯ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480" y="5722363"/>
            <a:ext cx="2577830" cy="707886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ГРАЖДАНСКОЕ ОБЩЕСТВО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8138" y="1334000"/>
            <a:ext cx="655272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НАЦИОНАЛЬНАЯ СИСТЕМА ЗАЩИТЫ </a:t>
            </a:r>
          </a:p>
          <a:p>
            <a:pPr algn="ctr"/>
            <a:r>
              <a:rPr lang="ru-RU" sz="2400" b="1" dirty="0" smtClean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ПРАВ ПОТРЕБИТЕЛЕЙ</a:t>
            </a:r>
            <a:endParaRPr lang="ru-RU" sz="2400" b="1" dirty="0">
              <a:solidFill>
                <a:srgbClr val="891B09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2355198"/>
            <a:ext cx="507825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Уполномоченный Федеральный орган исполнительной власти</a:t>
            </a:r>
            <a:endParaRPr lang="ru-RU" sz="20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69622" y="3386841"/>
            <a:ext cx="511384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Высший исполнительный орган государственной власти  субъекта РФ</a:t>
            </a:r>
            <a:endParaRPr lang="ru-RU" sz="20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77731" y="4455357"/>
            <a:ext cx="508655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Орган местного самоуправления</a:t>
            </a:r>
            <a:endParaRPr lang="ru-RU" sz="800" b="1" dirty="0" smtClean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7730" y="5709798"/>
            <a:ext cx="5086553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Общественные объединения потребителей (их ассоциации, союзы)</a:t>
            </a:r>
            <a:endParaRPr lang="ru-RU" sz="20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</p:txBody>
      </p:sp>
      <p:grpSp>
        <p:nvGrpSpPr>
          <p:cNvPr id="17" name="Группа 2"/>
          <p:cNvGrpSpPr>
            <a:grpSpLocks/>
          </p:cNvGrpSpPr>
          <p:nvPr/>
        </p:nvGrpSpPr>
        <p:grpSpPr bwMode="auto">
          <a:xfrm>
            <a:off x="2957919" y="2335548"/>
            <a:ext cx="701858" cy="623489"/>
            <a:chOff x="340363" y="1120152"/>
            <a:chExt cx="1459862" cy="1351678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1" name="Блок-схема: узел 20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Блок-схема: узел 21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3" name="Группа 2"/>
          <p:cNvGrpSpPr>
            <a:grpSpLocks/>
          </p:cNvGrpSpPr>
          <p:nvPr/>
        </p:nvGrpSpPr>
        <p:grpSpPr bwMode="auto">
          <a:xfrm>
            <a:off x="2984283" y="3460400"/>
            <a:ext cx="701858" cy="623489"/>
            <a:chOff x="340363" y="1120152"/>
            <a:chExt cx="1459862" cy="1351678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25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7" name="Блок-схема: узел 26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Блок-схема: узел 27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9" name="Группа 2"/>
          <p:cNvGrpSpPr>
            <a:grpSpLocks/>
          </p:cNvGrpSpPr>
          <p:nvPr/>
        </p:nvGrpSpPr>
        <p:grpSpPr bwMode="auto">
          <a:xfrm>
            <a:off x="2984283" y="4590698"/>
            <a:ext cx="701858" cy="623489"/>
            <a:chOff x="340363" y="1120152"/>
            <a:chExt cx="1459862" cy="1351678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31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33" name="Блок-схема: узел 32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Блок-схема: узел 33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Группа 2"/>
          <p:cNvGrpSpPr>
            <a:grpSpLocks/>
          </p:cNvGrpSpPr>
          <p:nvPr/>
        </p:nvGrpSpPr>
        <p:grpSpPr bwMode="auto">
          <a:xfrm>
            <a:off x="2984283" y="5764561"/>
            <a:ext cx="701858" cy="623489"/>
            <a:chOff x="340363" y="1120152"/>
            <a:chExt cx="1459862" cy="1351678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37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39" name="Блок-схема: узел 38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Блок-схема: узел 39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83768" y="31862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РЕСПУБЛИКИ БАШКОРТОСТАН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1003246" cy="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484" y="413478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65" y="1276384"/>
            <a:ext cx="642200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непродовольственных товаров, бывших в употреблении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001" y="2189446"/>
            <a:ext cx="6394073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30.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подлежат продаже бывшие в употреблении медицинские изделия, лекарственные препараты, предметы личной гигиены, парфюмерно-косметические товары, товары бытовой химии, бельевые изделия швейные и трикотажные, чулочно-носочные изделия, а также посуда разового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46" y="127638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9001" y="4079162"/>
            <a:ext cx="6394073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31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передаче технически сложных товаров бытового назначения, бывших в употреблении, потребителю одновременно передаются (при наличии у продавца) соответствующие технические и (или) эксплуатационные документы (технический паспорт или иной, заменяющий его документ, инструкция по эксплуатации), а также гарантийный талон на товар, подтверждающий право потребителя на использование оставшегося гарантийного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://i.mycdn.me/i?r=AzEPZsRbOZEKgBhR0XGMT1Rkjfc3PW6jpc22vB0hXfmLR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7" y="4221088"/>
            <a:ext cx="2080896" cy="23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1003246" cy="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484" y="413478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65" y="1276384"/>
            <a:ext cx="642200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непродовольственных товаров, принятых на комиссию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001" y="2189446"/>
            <a:ext cx="6394073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допускается комиссионная торговля товарами,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изъятыми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оборота,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которых запрещена или ограничена, драгоценными металлами и драгоценными камнями (за исключением ювелирных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изделий),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товарами для профилактики и лечения заболеваний в домашних условиях, предметами личной гигиены, изделиями швейными и трикотажными бельевыми, изделиями чулочно-носочными, изделиями и материалами, контактирующими с пищевыми продуктами, из полимерных материалов, в том числе для разового использования, товарами бытовой химии и лекарственными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препаратами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46" y="127638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2660" y="5435080"/>
            <a:ext cx="639407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34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товаром,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передаются технические 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гарантийный талон на товар (при наличии)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moyaidea.ru/wp-content/uploads/2016/08/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1" y="4263813"/>
            <a:ext cx="2132819" cy="216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953" y="1225369"/>
            <a:ext cx="6394072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</a:t>
            </a:r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продовольственных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41031"/>
            <a:ext cx="6394073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36.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Продовольственные товары, цена которых определяется на основании установленной продавцом цены за вес (массу нетто) товара, передаются потребителю в потребительской таре (за исключением товаров, реализуемых методом самообслуживания или в тару потребителя)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взимания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потребительскую упаковку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дополнительной платы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C:\Users\Suleymanova.LKh\Desktop\depositphotos_88753204-stock-illustration-common-everyday-food-products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7" y="4437112"/>
            <a:ext cx="1862451" cy="181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89" y="4437112"/>
            <a:ext cx="6338201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37.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месте продажи размещение (выкладка) молочных, молочных составных и </a:t>
            </a: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молокосодержащих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продуктов должно осуществляться способом, позволяющим визуально определить указанные продукты от иных пищевых продуктов, и сопровождаться информационной надписью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«Продукты без заменителя жира»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394072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технически сложных товаров бытового назначения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04864"/>
            <a:ext cx="6394073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38.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Образцы технически сложных товаров бытового назначения, предлагаемых для продажи, должны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сопровождаться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краткими аннотациями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содержащими основные технические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90" y="3384494"/>
            <a:ext cx="6398595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39.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присутствии потребителя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проверяется комплектность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товара,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относящихся к нему технических и (или) эксплуатационных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документов,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правильность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цены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8889" y="4589512"/>
            <a:ext cx="6338201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40.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осуществить сборку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установку (подключение) на дому у потребителя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 сложного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самостоятельная сборка и (или) подключение которого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потребителем не допускается. Либо предоставить информацию о лице, выполняющем указанные работы или привлечь третье лицо для сборки товара на дому у потребителя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Byitovaya-tehnika-dlya-dom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7" y="4589512"/>
            <a:ext cx="1941349" cy="181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515598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автомобилей, </a:t>
            </a:r>
            <a:r>
              <a:rPr lang="ru-RU" sz="17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прицепов и номерных агрегатов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0432" y="1988840"/>
            <a:ext cx="65155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сервисной книжке на товар или ином заменяющем ее документе продавец обязан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сделать отметку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проведении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предпродажной подготовки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3" y="2996952"/>
            <a:ext cx="6515598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43.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передаче товара передаются также сервисная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книжка или иной заменяющий ее документ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такие документы представляются в электронной форме, то продавец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довести до сведения потребителя порядок доступа к ним), а также документ, удостоверяющий право собственности на транспортное средство и номерной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агрегат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0433" y="4941168"/>
            <a:ext cx="651559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45.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дистанционном способе продажи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возврат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транспортного средства надлежащего качества возможен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сохранены его потребительские свойства и товарный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вид. При отсутствии документа, подтверждающего факт покупки возможно ссылаться на другие доказательства приобретения транспортного средства у этого продавца 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60" name="Picture 12" descr="https://money-credits.ru/wp-content/uploads/2018/07/kak-rabotaet-lizing-avtomobiley-dlya-fizicheskih-li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" y="4307829"/>
            <a:ext cx="2070705" cy="234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515598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ювелирных и других изделий из драгоценных металлов и (или) драгоценных камней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0432" y="2151490"/>
            <a:ext cx="6515599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46.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драгоценных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металлов, осуществляется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при наличии на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оттисков государственных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пробирных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клейм и оттисков </a:t>
            </a:r>
            <a:r>
              <a:rPr lang="ru-RU" sz="1600" b="1" dirty="0" err="1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именников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 изделий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российского пр-ва). Продажа изделий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серебра российского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пр-ва допускается без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оттиска государственного пробирного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клейма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3" y="3861048"/>
            <a:ext cx="651559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драгоценных металлов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камней должны иметь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опломбированные ярлыки с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указанием: наименования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и его изготовителя (или импортера и страны происхождения (производства) изделия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артикула 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 веса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драгоценного металла и его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пробы;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наименования, веса, формы огранки и качественно-цветовых характеристик вставок драгоценных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камней;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вставок, не относящихся к драгоценным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камням; цены изделия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.pinimg.com/originals/eb/8b/4c/eb8b4c7fc1373b6641df3b24cf4fd2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4327360"/>
            <a:ext cx="1951441" cy="2197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4112" y="1225369"/>
            <a:ext cx="6515599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драгоценный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камень подвергся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обработке, изменившей качественно-цветовые характеристики драгоценного камня, 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облагороженный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4" y="2492896"/>
            <a:ext cx="651559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200" b="1" i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вставка состоит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2 и более частей, соединенных скрепляющим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веществом, 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"составной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0434" y="3458221"/>
            <a:ext cx="6515598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материалов искусственного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происхождения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синтетический (выращенный)" или "имитация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4112" y="4715191"/>
            <a:ext cx="6515598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49.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требованию потребителя в его присутствии проводится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взвешивание изделия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0434" y="5520137"/>
            <a:ext cx="6515598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51.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Ювелирные изделия надлежащего качества,  приобретенные дистанционным способом,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подлежат обмену и возврату</a:t>
            </a:r>
            <a:r>
              <a:rPr lang="ru-RU" sz="1600" dirty="0" smtClean="0">
                <a:solidFill>
                  <a:srgbClr val="891B09"/>
                </a:solidFill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s://nenovost.com/wp-content/uploads/2019/08/tr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" y="4404014"/>
            <a:ext cx="2006028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225369"/>
            <a:ext cx="5100770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животных и растений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8157" y="2132856"/>
            <a:ext cx="65155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животных и растениях должна содержать видовое название и сведения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особенностях содержания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разведения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2930" y="3284984"/>
            <a:ext cx="6515598" cy="30469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Информация, предоставляемая потребителю: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разрешения на добывание,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оборот, содержание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разведение в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полувольных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условиях и искусственно созданной среде обитания определенных видов диких животных;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разрешения на ввоз на территорию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диких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животных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растений;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свидетельства о внесении зоологической коллекции, частью которой является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дикое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животное, в реестр зоологических коллекций, поставленных на государственный учет 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ветеринарный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сопроводительный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https://cloud.prezentacii.org/18/10/86665/images/screen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9" y="4317541"/>
            <a:ext cx="2093313" cy="220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7528" y="1194022"/>
            <a:ext cx="6468922" cy="11387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экземпляров аудиовизуальных произведений и фонограмм, программ для электронных вычислительных машин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баз данных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7528" y="2492896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56.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продажи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 быть оснащены оборудованием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потребителю проверять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приобретаемых экземпляров аудиовизуальных произведений, фонограмм, программ для электронных вычислительных машин и баз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6405" y="5157192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58.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допускается продажа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экземпляров аудиовизуальных произведений, фонограмм, программ для электронных вычислительных машин и баз данных при осуществлении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использованием лотков и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палаток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fs00.infourok.ru/images/doc/319/318469/img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3253"/>
            <a:ext cx="2160239" cy="2162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6405" y="3933056"/>
            <a:ext cx="6468922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57.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аудиовизуальных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произведений, фонограмм, программ для электронных вычислительных машин и баз данных осуществляется только в потребительской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упаковке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6" y="332656"/>
            <a:ext cx="1223995" cy="11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980728"/>
            <a:ext cx="4896544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строительных материалов и изделий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70" y="181014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6405" y="1772816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59.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продаже круглых лесоматериалов и пиломатериалов продавец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месте размещает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круглых лесоматериалов и пиломатериалов в плотную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кубомассу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кубатуры пиломатериалов и методики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измерений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2262" y="4293096"/>
            <a:ext cx="6468922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61.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должен обеспечить условия для вывоза лесных и строительных материалов транспортом потребителя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2262" y="3225916"/>
            <a:ext cx="6468922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59.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ознакомить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порядком измерения строительных материалов и изделий, установленным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стандартами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s://avatars.mds.yandex.net/get-zen_doc/2352663/pub_5e86d1976ae5482256cac69c_5ecbc519d09ebe58a38f3f14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964488" cy="145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07" y="1700808"/>
            <a:ext cx="3156849" cy="1446550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Стратегические документы в области защиты прав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потребителей</a:t>
            </a:r>
            <a:endParaRPr lang="ru-RU" sz="22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382333"/>
            <a:ext cx="5524458" cy="5355312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Стратегия государственной политики Российской Федерации в области защиты прав потребителей на период до 2030 года (утв. распоряжением Правительства РФ от 28 августа 2017 г. № 1837-р)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Российской Федерации от 07 февраля 1992 года N 2300-</a:t>
            </a:r>
            <a:r>
              <a:rPr lang="en-US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об общих принципах организации местного самоуправления в Российской Федерации от 06 октября 2003 года №131-ФЗ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программа «О защите прав потребителей в Республике 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ашкортостан» (утв. постановлением Правительства РБ от 24 марта 2017 года № 107)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97291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http://www.nakhodka-city.ru/files/admnews/L000383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5" y="3501008"/>
            <a:ext cx="262507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557"/>
            <a:ext cx="1296144" cy="12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6405" y="980728"/>
            <a:ext cx="645477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6405" y="1772816"/>
            <a:ext cx="6406805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Ткани, одежда, меховые товары и обувь передаются потребителю (по его требованию) в упакованном виде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взимания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потребительскую упаковку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дополнительной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платы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0996" y="3713219"/>
            <a:ext cx="6468922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65.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Сборка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мебели осуществляется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отдельную плату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если иное не установлено соглашением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6405" y="2960109"/>
            <a:ext cx="6406805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64.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непериодические издания может обозначаться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каждом экземпляре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769" y="4509120"/>
            <a:ext cx="8593441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67.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продаже парфюмерно-косметических товаров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потребителю предоставляется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запахом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парфюмерной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использованием для этого бумажных листков, лакмусовых бумажек,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образцов-понюшек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769" y="5805264"/>
            <a:ext cx="8620149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передаче потребителю товаров бытовой химии в аэрозольной упаковке проверка функционирования упаковки в торговом помещении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производится</a:t>
            </a:r>
          </a:p>
        </p:txBody>
      </p:sp>
    </p:spTree>
    <p:extLst>
      <p:ext uri="{BB962C8B-B14F-4D97-AF65-F5344CB8AC3E}">
        <p14:creationId xmlns:p14="http://schemas.microsoft.com/office/powerpoint/2010/main" val="27349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5188" y="944658"/>
            <a:ext cx="6468922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5188" y="1628800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69-70.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Пестициды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их размещения в месте продажи должны пройти предпродажную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 - проверку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потребительской упаковки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в </a:t>
            </a:r>
            <a:r>
              <a:rPr lang="ru-RU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потребительской </a:t>
            </a:r>
            <a:r>
              <a:rPr lang="ru-RU" sz="16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упаковке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6404" y="3110976"/>
            <a:ext cx="6432349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</a:t>
            </a:r>
            <a:r>
              <a:rPr lang="ru-RU" sz="1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автозаправочных станциях в качестве жидкого моторного топлива допускается продажа только автомобильного бензина и дизельного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которые отпускаются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применением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раздаточных колонок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5188" y="4581128"/>
            <a:ext cx="6454780" cy="20621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требованию потребителя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представляется заверенная копия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 о качестве (паспорт),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указанием наименования изготовителя,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нефтебазы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фактического адреса, с которой произведена отгрузка топлива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автозаправочную станцию, где осуществляется реализация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размера паспортизированной партии топлива и даты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отгрузки </a:t>
            </a:r>
          </a:p>
        </p:txBody>
      </p:sp>
      <p:pic>
        <p:nvPicPr>
          <p:cNvPr id="1028" name="Picture 4" descr="https://avatars.mds.yandex.net/get-zen_doc/1904579/pub_5dd2bc53e482af743b16deae_5dd2c6ac72b73d07e87e7bf1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8" y="4425509"/>
            <a:ext cx="2130730" cy="2217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4598" y="469167"/>
            <a:ext cx="6201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9586" y="1314590"/>
            <a:ext cx="645477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1722" y="2130197"/>
            <a:ext cx="6468922" cy="40318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72.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изготовленные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объектов животного мира (меховые и кожаные швейные, галантерейные, декоративные изделия, обувь, пищевые продукты),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занесенные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Красную книгу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реализуются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документов, подтверждающих,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эти объекты животного мира добыты на 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 (распорядительной лицензии)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выдаваемого соответствующим 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органом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изготовленные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объектов животного мира,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подпадающие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действие Конвенции о международной торговле видами дикой фауны и флоры, находящимися под угрозой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исчезновения - 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компетентного органа страны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экспортера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конфискованные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нарушения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Конвенции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 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уполномоченного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</a:t>
            </a:r>
            <a:endParaRPr lang="ru-RU" sz="1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04598" y="4146657"/>
            <a:ext cx="614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48793" y="5373216"/>
            <a:ext cx="6468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koffkindom.ru/wp-content/uploads/2016/12/Zheltizna-na-me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0" y="4313563"/>
            <a:ext cx="2091606" cy="199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7" y="237825"/>
            <a:ext cx="889413" cy="8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3688" y="38062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9993" y="2705192"/>
            <a:ext cx="6259360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продажи отдельных видов товаров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влечет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предупреждение или наложение административного штрафа </a:t>
            </a:r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1" u="sng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размере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трехсот до одной тысячи пятисот рублей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должностных лиц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одной тысячи до трех тысяч рублей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юридических лиц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десяти тысяч до тридцати тысяч </a:t>
            </a:r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uleymanova.LKh\Desktop\Картинки\КоАП Р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3" y="4365104"/>
            <a:ext cx="1579049" cy="212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5649" y="1314590"/>
            <a:ext cx="625936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14.15.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правил продажи отдельных видов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6709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369683"/>
            <a:ext cx="6984020" cy="18774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ПОТРЕБИТЕЛЕЙ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ОБНАРУЖЕНИИ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ТОВАРЕ НЕДОСТАТКОВ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18 ЗАКОНА РФ «О ЗАЩИТЕ ПРАВ ПОТРЕБИТЕЛЕЙ»)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90881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691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996" y="1196751"/>
            <a:ext cx="8108174" cy="36317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 случае обнаружения в товаре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недостатков вправе потребовать: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товар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этой же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марки (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этих же модели и (или) артикула);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такой же товар другой марки (модели, артикула) с соответствующим перерасчетом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Соразмерного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уменьшения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Незамедлительного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безвозмездного устранения недостатков товара или возмещения расходов на их исправление потребителем или третьим лицом;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Отказаться от исполнения договора купли-продажи и потребовать возврата уплаченной за товар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суммы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5" descr="C:\Users\Khabriyalova.dm\Desktop\лд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65" y="5733256"/>
            <a:ext cx="3114909" cy="869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9" t="12670" r="7874" b="10315"/>
          <a:stretch/>
        </p:blipFill>
        <p:spPr>
          <a:xfrm>
            <a:off x="899592" y="5733256"/>
            <a:ext cx="2812061" cy="87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548" y="4941168"/>
            <a:ext cx="8108174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Право выбора одного из этих требований закреплено за потребителем!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824" y="1294825"/>
            <a:ext cx="2845016" cy="17235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потребителя при обнаружении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технически сложном товаре недостатков 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18 Закона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4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268760"/>
            <a:ext cx="5544616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ТЕЧЕНИЕ 15 ДНЕЙ СО ДНЯ </a:t>
            </a: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ТОВАРА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ВПРАВЕ:</a:t>
            </a:r>
          </a:p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отказаться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исполнения договора купли-продажи и потребовать возврата уплаченной за товар суммы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потребовать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товар этой же марки(этих же модели и (или) артикула)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потребовать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такой же товар другой марки (модели, артикула) с соответствующим перерасчетом покупной цены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8352928" cy="28007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ИСТЕЧЕНИИ 15 ДНЕЙ СО ДНЯ </a:t>
            </a: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ТОВАРА ПОТРЕБИТЕЛЮ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ПОДЛЕЖАТ УДОВЛЕТВОРЕНИЮ В СЛУЧАЕ: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обнаружения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существенного недостатка товара (см. преамбулу Закона);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нарушения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установленных Законом сроков устранения недостатков товара (пункт 1 статьи 20 Закона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 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невозможности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использования товара в течение каждого года гарантийного срока в совокупности более 30 дней вследствие неоднократного устранения его различных недостатков</a:t>
            </a:r>
          </a:p>
          <a:p>
            <a:pPr algn="just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ПОТРЕБИТЕЛЯ ОСТАЛОСЬ ПРАВО НА 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покупной цены;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незамедлительное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устранение недостатков товара или возмещения расходов на их исправление потребителем или третьим лицом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793" y="1276375"/>
            <a:ext cx="2485688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Понятие существенного недостатка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(преамбула Закона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6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2848" y="1153264"/>
            <a:ext cx="5544616" cy="1815882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Существенный </a:t>
            </a:r>
            <a:r>
              <a:rPr lang="ru-RU" sz="16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недостаток </a:t>
            </a:r>
            <a:r>
              <a:rPr lang="ru-RU" sz="1600" b="1" i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товара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работы, услуги) - неустранимый недостаток или недостаток, который не может быть устранен без </a:t>
            </a:r>
            <a:r>
              <a:rPr lang="ru-RU" sz="1600" b="1" i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несоразмерных расходов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затрат времени, или выявляется неоднократно, или проявляется вновь после его устранения, или другие подобные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недостатки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4174" y="3118172"/>
            <a:ext cx="5544615" cy="2308324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езамедлительно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сли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 устранения недостатков товара не определен в письменной форме соглашением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сторон (в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минимальный срок, объективно необходимый для их устранения с учетом обычно применяемого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способа)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 не более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если срок устранения недостатков товара определен в письменной форме соглашением сторон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770" y="3423467"/>
            <a:ext cx="2469711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устранение недостатков товара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Закона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потребителей»)</a:t>
            </a:r>
            <a:endParaRPr lang="ru-RU" sz="1600" b="1" i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2818030" y="1851210"/>
            <a:ext cx="458496" cy="466910"/>
            <a:chOff x="340363" y="1120152"/>
            <a:chExt cx="1459862" cy="1351678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2" name="Блок-схема: узел 11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Группа 2"/>
          <p:cNvGrpSpPr>
            <a:grpSpLocks/>
          </p:cNvGrpSpPr>
          <p:nvPr/>
        </p:nvGrpSpPr>
        <p:grpSpPr bwMode="auto">
          <a:xfrm>
            <a:off x="2818030" y="3910218"/>
            <a:ext cx="458496" cy="466910"/>
            <a:chOff x="340363" y="1120152"/>
            <a:chExt cx="1459862" cy="135167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8" name="Блок-схема: узел 17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1770" y="5520553"/>
            <a:ext cx="8567020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запасных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частей (деталей, материалов), оборудования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являются основанием для заключения соглашения о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новом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сроке и не освобождают от ответственности за нарушение срока, определенного соглашением сторон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первоначально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503" y="561708"/>
            <a:ext cx="8496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2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ТЕХНИЧЕСКИ СЛОЖНЫХ </a:t>
            </a:r>
            <a:r>
              <a:rPr lang="ru-RU" sz="2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ТОВАРОВ</a:t>
            </a:r>
          </a:p>
          <a:p>
            <a:pPr indent="342900" algn="ctr"/>
            <a:endParaRPr lang="ru-RU" sz="2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РФ от 10 ноября 2011 № 924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556792"/>
            <a:ext cx="8496944" cy="4924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Легкие самолеты, вертолеты и летательные аппараты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Автомобили легковые, мотоциклы, мотороллеры и транспортные средства с двигателем внутреннего сгорания (с электродвигателем), предназначенные для движения по дорогам общего пользования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Тракторы, мотоблоки,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мотокультиваторы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машины и оборудование для сельского хозяйства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Снегоходы и транспортные средства с двигателем внутреннего сгорания (с электродвигателем), специально предназначенные для передвижения по снегу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Суда спортивные, туристские и прогулочные, катера, лодки, яхты и транспортные плавучие средства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Оборудование навигации и беспроводной связи для бытового использования, в том числе спутниковой связи, имеющее сенсорный экран и обладающее двумя и более функциями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Системные блоки, компьютеры стационарные и портативные, включая ноутбуки, и персональные электронные вычислительные машины</a:t>
            </a:r>
          </a:p>
        </p:txBody>
      </p:sp>
    </p:spTree>
    <p:extLst>
      <p:ext uri="{BB962C8B-B14F-4D97-AF65-F5344CB8AC3E}">
        <p14:creationId xmlns:p14="http://schemas.microsoft.com/office/powerpoint/2010/main" val="36213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342900" algn="ctr"/>
            <a:r>
              <a:rPr lang="ru-RU" sz="2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ТЕХНИЧЕСКИ СЛОЖНЫХ ТОВАРОВ</a:t>
            </a:r>
          </a:p>
          <a:p>
            <a:pPr indent="342900" algn="ctr"/>
            <a:endParaRPr lang="ru-RU" sz="2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10 ноября 2011 № 924)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619695" cy="5047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Лазерные или струйные многофункциональные устройства, мониторы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 Комплекты спутникового телевидения, игровые приставки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 Телевизоры, проекторы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11. Цифровые фото- и видеокамеры, объективы к ним и оптическое фото- и кинооборудование с цифровым блоком управления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12. Холодильники, морозильники,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комбинированные холодильники-морозильники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посудомоечные,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стиральные,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сушильные и стирально-сушильные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машины,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кофемашины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кухонные комбайны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электрические и комбинированные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газоэлектрические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плиты, электрические и комбинированные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газоэлектрические варочные панели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электрические и комбинированные газоэлектрические духовые шкафы,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встраиваемые микроволновые печи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роботы-пылесосы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кондиционеры, электрические водонагреватели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27.03.2019 N 327)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 Часы наручные и карманные механические, электронно-механические и электронные, с двумя и более функциями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27.05.2016 N 471)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 Инструмент электрифицированный (машины ручные и переносные электрические)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17.09.2016 N 929)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Suleymanova.LKh\Desktop\Картинк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6494">
            <a:off x="56697" y="24043"/>
            <a:ext cx="1231140" cy="964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02378"/>
            <a:ext cx="8470826" cy="523220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ИЗМЕНЕНИЯ В СТРАТЕГИЧЕСКИЕ ДОКУМЕНТЫ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6872"/>
            <a:ext cx="8470827" cy="44627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«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ВНЕСЕНИИ ИЗМЕНЕНИЙ В ФЕДЕРАЛЬНЫЙ ЗАКОН "ОБ ОБЩИХ ПРИНЦИПАХ ОРГАНИЗАЦИИ МЕСТНОГО САМОУПРАВЛЕНИЯ В РОССИЙСКОЙ ФЕДЕРАЦИИ" В ЧАСТИ ПРАВА ОРГАНОВ МЕСТНОГО САМОУПРАВЛЕНИЯ ГОРОДСКОГО, СЕЛЬСКОГО ПОСЕЛЕНИЯ, МУНИЦИПАЛЬНОГО РАЙОНА, ГОРОДСКОГО ОКРУГА, ГОРОДСКОГО ОКРУГА С ВНУТРИГОРОДСКИМ ДЕЛЕНИЕМ, ВНУТРИГОРОДСКОГО РАЙОНА НА ОСУЩЕСТВЛЕНИЕ МЕРОПРИЯТИЙ ПО ЗАЩИТЕ ПРАВ ПОТРЕБИТЕЛЕЙ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 от 29.07.2018 №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244-ФЗ </a:t>
            </a:r>
          </a:p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(вступил в силу с 10 августа 2018 года)</a:t>
            </a:r>
          </a:p>
          <a:p>
            <a:pPr algn="ctr"/>
            <a:endParaRPr lang="ru-RU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ЗАКОН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ВНЕСЕНИИ ИЗМЕНЕНИЙ В ЗАКОН РОССИЙСКОЙ ФЕДЕРАЦИИ "О ЗАЩИТЕ ПРАВ ПОТРЕБИТЕЛЕЙ" В ЧАСТИ СОВЕРШЕНСТВОВАНИЯ ГОСУДАРСТВЕННОЙ ПОЛИТИКИ В СФЕРЕ ЗАЩИТЫ ПРАВ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от 18 марта 2019 №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38-ФЗ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(вступил в силу с 29 марта 2019 года)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97291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11"/>
            <a:ext cx="1008112" cy="1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235" y="1063762"/>
            <a:ext cx="2608845" cy="1815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удовлетворения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требований потребителя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(статьи 20, 21 и 22 Закона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5935" r="6537" b="14308"/>
          <a:stretch/>
        </p:blipFill>
        <p:spPr>
          <a:xfrm>
            <a:off x="2116345" y="4736493"/>
            <a:ext cx="1133781" cy="838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44" y="3169070"/>
            <a:ext cx="1147340" cy="102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4305" b="18105"/>
          <a:stretch/>
        </p:blipFill>
        <p:spPr>
          <a:xfrm>
            <a:off x="685235" y="4661408"/>
            <a:ext cx="1227019" cy="913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3563563" y="1116077"/>
            <a:ext cx="5465762" cy="120032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ремонта (ст. 20) </a:t>
            </a:r>
            <a:endParaRPr lang="ru-RU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дней, если срок оговорено в письменной форме;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езамедлительн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– если срок не оговорен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1107" y="2492896"/>
            <a:ext cx="5616624" cy="147732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Замена товара (ст. 21)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проверки качества не 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проведением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проверки качества не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отсутствии товара для замены -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месяц.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1107" y="4210523"/>
            <a:ext cx="5616624" cy="147732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10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</a:t>
            </a:r>
            <a:r>
              <a:rPr lang="ru-RU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(ст. 22)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денежной суммы;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цены;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расходов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проведенный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убытков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59" y="3223766"/>
            <a:ext cx="1373322" cy="115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10" y="15723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501" y="26919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500" y="5949280"/>
            <a:ext cx="836182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нарушение указанных сроков предусмотрена 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выплата неустойки (пени) в </a:t>
            </a:r>
            <a:r>
              <a:rPr lang="ru-RU" dirty="0" smtClean="0">
                <a:solidFill>
                  <a:srgbClr val="891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размере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1 %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цены товара за каждый просроченный день 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(п. 1 ст. 23)</a:t>
            </a:r>
          </a:p>
        </p:txBody>
      </p:sp>
    </p:spTree>
    <p:extLst>
      <p:ext uri="{BB962C8B-B14F-4D97-AF65-F5344CB8AC3E}">
        <p14:creationId xmlns:p14="http://schemas.microsoft.com/office/powerpoint/2010/main" val="42166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14" y="4215849"/>
            <a:ext cx="4326585" cy="110879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1" y="1218514"/>
            <a:ext cx="8573038" cy="12990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51521" y="112641"/>
            <a:ext cx="8540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 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(от 31.12.2020 № 2463)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8" y="5902211"/>
            <a:ext cx="1000317" cy="3693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2" y="2656299"/>
            <a:ext cx="8573038" cy="139176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9" y="4176831"/>
            <a:ext cx="4172762" cy="115410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0" y="5428813"/>
            <a:ext cx="7451779" cy="131612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898" y="1283249"/>
            <a:ext cx="85730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Автомобили, мотоциклы и другие виды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 автомобилям, мотоциклам и другим видам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кроме товаров, предназначенных для использования инвалидами, прогулочные суда и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051" y="5916830"/>
            <a:ext cx="976549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Мебель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7314" y="4157560"/>
            <a:ext cx="442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Электрические, </a:t>
            </a:r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газовые и газоэлектрические приборы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бытового назначения, используемые для термической обработки продуктов и приготовления пищи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370" y="4176831"/>
            <a:ext cx="428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Ювелирные и другие изделия из драгоценных металлов и (или) драгоценных камней, ограненные драгоценные камни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12436" y="5425157"/>
            <a:ext cx="7209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8780" y="2752015"/>
            <a:ext cx="8573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Электробытовые приборы, используемые как предметы туалета и в медицинских целях (электробритвы,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электрощипцы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завивки волос, медицинские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электрорефлекторы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электрогрелки,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электробинты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электропледы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электроодеяла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-щетки, </a:t>
            </a:r>
            <a:r>
              <a:rPr lang="ru-RU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электробигуди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электрические зубные щетки, электрические машинки для стрижки волос и иные приборы, имеющие соприкосновение со слизистой и (или) кожными покровами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3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367" y="2420888"/>
            <a:ext cx="6984020" cy="18774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ОБМЕН ТОВАРА </a:t>
            </a:r>
          </a:p>
          <a:p>
            <a:pPr algn="ctr"/>
            <a:r>
              <a:rPr lang="ru-RU" sz="28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25 ЗАКОНА РФ «О ЗАЩИТЕ ПРАВ ПОТРЕБИТЕЛЕЙ»)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9" y="57189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4" y="42142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15774"/>
            <a:ext cx="2862318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на обмен товара надлежащего качества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Закона РФ </a:t>
            </a:r>
            <a:endParaRPr lang="ru-RU" sz="16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защите прав потребителей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  <a:endParaRPr lang="ru-RU" sz="1600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9556" y="1192669"/>
            <a:ext cx="5469919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вправе </a:t>
            </a:r>
            <a:r>
              <a:rPr lang="ru-RU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обменять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непродовольственный товар</a:t>
            </a:r>
            <a:r>
              <a:rPr lang="ru-RU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аналогичный товар у продавца, у которого этот товар был приобретен, если указанный товар </a:t>
            </a:r>
            <a:r>
              <a:rPr lang="ru-RU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подошел по форме, габаритам, фасону, расцветке, размеру или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комплектации</a:t>
            </a:r>
            <a:endParaRPr lang="ru-RU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suleymanova.LKh.BASHKORTOSTAN\Desktop\FolAPe4som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616">
            <a:off x="7867826" y="203742"/>
            <a:ext cx="1191757" cy="6685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15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72610"/>
            <a:ext cx="7133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272" y="3455912"/>
            <a:ext cx="8510889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момента покупки прошло не более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 товара –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был в употреблении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Сохранен товарный вид, потребительские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свойства, фабричные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ярлыки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вошел в перечень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комплектации     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385" y="6022325"/>
            <a:ext cx="84682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денежных средств возможен только если нет аналогичного товара в день обращения к продавцу</a:t>
            </a:r>
            <a:endParaRPr lang="ru-RU" sz="1600" dirty="0"/>
          </a:p>
        </p:txBody>
      </p:sp>
      <p:pic>
        <p:nvPicPr>
          <p:cNvPr id="4098" name="Picture 2" descr="C:\Users\Suleymanova.LKh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57" y="3455912"/>
            <a:ext cx="1680990" cy="9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08" y="127708"/>
            <a:ext cx="864096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40"/>
              </a:spcBef>
              <a:spcAft>
                <a:spcPts val="540"/>
              </a:spcAft>
            </a:pPr>
            <a:r>
              <a:rPr lang="ru-RU" sz="1600" b="1" dirty="0" smtClean="0">
                <a:solidFill>
                  <a:srgbClr val="891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(утвержден постановлением Правительства РФ от 31 декабря 2020 № 2463)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908" y="1053602"/>
            <a:ext cx="8640960" cy="56323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Товары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профилактики и лечения заболеваний в домашних условиях (предметы санитарии и гигиены из металла, резины, текстиля и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др. материалов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ср-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гигиены полости рта, линзы очковые, предметы по уходу за детьми),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лекарств. препараты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2. Предметы личной гигиены (зубные щетки, расчески, заколки, бигуди для волос, парики, шиньоны и другие аналогичные товары)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Парфюмерно-косметические товары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Текстильные товары (хлопчатобумажные, льняные, шелковые, шерстяные и синтетические ткани, товары из нетканых материалов типа тканей - ленты, тесьма, кружево и др.), кабельная продукция (провода, шнуры, кабели), строительные и отделочные материалы (линолеум, пленка, ковровые покрытия и др.) и другие товары, цена которых определяется за единицу длины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Швейные и трикотажные изделия (изделия швейные и трикотажные бельевые, изделия чулочно-носочные)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Изделия и материалы, полностью или частично изготовленные из полимерных материалов и контакт. с пищевыми продуктами (посуда и принадлежности столовые и кухонные, емкости и упаковочные материалы для хранения и транспорт. пищевых продуктов, в том числе для разового использования)</a:t>
            </a:r>
            <a:endParaRPr lang="ru-RU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831" y="1268760"/>
            <a:ext cx="8496943" cy="526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Товары бытовой химии, пестициды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Мебельные гарнитуры бытового назначения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Ювелирные и другие изделия из драгоценных металлов и (или) драгоценных камней, ограненные драгоценные камни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Автомобили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машины) к автомобилям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мотовелотоварам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мобильные средства малой механизации сельскохозяйственных работ, прогулочные суда и иные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бытового назначения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Технически сложные товары бытового назначения, на которые установлены гарантийные сроки не менее одного года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Животные и растения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Непериодические издания (книги, брошюры, альбомы, картографические и нотные издания, листовые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изоиздания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календари, буклеты, издания, воспроизведенные на технических носителях информации)</a:t>
            </a:r>
            <a:endParaRPr lang="ru-RU" sz="16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837" y="188640"/>
            <a:ext cx="842493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</a:t>
            </a:r>
            <a:endParaRPr lang="ru-RU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подлежащих </a:t>
            </a:r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обмену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 декабря 2020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2463)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604" y="3573016"/>
            <a:ext cx="8370792" cy="2448272"/>
          </a:xfrm>
        </p:spPr>
        <p:txBody>
          <a:bodyPr>
            <a:normAutofit fontScale="90000"/>
          </a:bodyPr>
          <a:lstStyle/>
          <a:p>
            <a:pPr marL="182880" indent="0">
              <a:lnSpc>
                <a:spcPct val="120000"/>
              </a:lnSpc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ЗАЩИЩЕННОСТИ ПОТРЕБИТЕЛЕЙ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октября 2021 год. Совет Федерации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51" y="1028734"/>
            <a:ext cx="4703572" cy="2016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47864" y="3530106"/>
            <a:ext cx="1824203" cy="8002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4400" b="1" dirty="0">
                <a:solidFill>
                  <a:srgbClr val="C00000"/>
                </a:solidFill>
                <a:latin typeface="Mistral" panose="03090702030407020403" pitchFamily="66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288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ownloads\для информирования и консультирования потребителей (1).pn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9"/>
          <a:stretch/>
        </p:blipFill>
        <p:spPr bwMode="auto">
          <a:xfrm>
            <a:off x="1019606" y="1407579"/>
            <a:ext cx="7128791" cy="4363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316"/>
            <a:ext cx="988296" cy="423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95670" y="607361"/>
            <a:ext cx="571896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СУБЪЕКТОВ РОССИЙСКОЙ ФЕДЕРАЦИИ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ЗАЩИЩЕННОСТИ ПОТРЕБИТЕЛЕЙ </a:t>
            </a:r>
            <a:r>
              <a:rPr lang="ru-RU" sz="1600" b="1" dirty="0">
                <a:solidFill>
                  <a:srgbClr val="00206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515027"/>
            <a:ext cx="1464163" cy="8002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ru-RU"/>
            </a:defPPr>
          </a:lstStyle>
          <a:p>
            <a:r>
              <a:rPr lang="ru-RU" sz="4400" b="1" dirty="0">
                <a:solidFill>
                  <a:srgbClr val="C00000"/>
                </a:solidFill>
                <a:latin typeface="Mistral" panose="03090702030407020403" pitchFamily="66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14210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8991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8019860" imgH="5667280" progId="AcroExch.Document.DC">
                  <p:embed/>
                </p:oleObj>
              </mc:Choice>
              <mc:Fallback>
                <p:oleObj name="Acrobat Document" r:id="rId3" imgW="8019860" imgH="56672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405024"/>
            <a:ext cx="5976664" cy="76944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</a:rPr>
              <a:t>Спасибо </a:t>
            </a:r>
            <a:r>
              <a:rPr lang="ru-RU" sz="4400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94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324" y="1640461"/>
            <a:ext cx="2624931" cy="4893647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244-ФЗ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29.07.2018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внесении изменений в федеральный закон «Об общих принципах организации местного самоуправления в Российской Федерации" в части права органов местного самоуправления городского, сельского поселения, муниципального района, городского округа, городского округа с внутригородским делением, внутригородского района на осуществление мероприятий по защите прав потребителей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0713" y="1587408"/>
            <a:ext cx="5904656" cy="1538883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14.1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</a:rPr>
              <a:t>Права органов местного самоуправления городского, сельского поселения на решение вопросов, не отнесенных к вопросам местного значения поселений</a:t>
            </a:r>
          </a:p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часть 1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дополнена пунктом 17)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17) осуществление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по защите прав потребителей, предусмотренных 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Законом Российской Федерации от 7 февраля 1992 года № 2300-</a:t>
            </a: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«О защите прав потребителей» 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802" y="188640"/>
            <a:ext cx="8718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Статьи 14.1, 15.1 и 16.1 </a:t>
            </a:r>
          </a:p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Федерального закона от 06 октября 2003 № 131-ФЗ </a:t>
            </a:r>
          </a:p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общих принципах организации местного самоуправления в Российской Федерации» в редакции 244-ФЗ от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29.07.2018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0822" y="3212976"/>
            <a:ext cx="5904656" cy="1538883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15.1 </a:t>
            </a:r>
            <a:r>
              <a:rPr lang="ru-RU" sz="1000" b="1" dirty="0">
                <a:solidFill>
                  <a:srgbClr val="002060"/>
                </a:solidFill>
              </a:rPr>
              <a:t>Права органов местного самоуправления муниципального района на решение вопросов, не отнесенных к вопросам местного значения муниципальных </a:t>
            </a:r>
            <a:r>
              <a:rPr lang="ru-RU" sz="1000" b="1" dirty="0" smtClean="0">
                <a:solidFill>
                  <a:srgbClr val="002060"/>
                </a:solidFill>
              </a:rPr>
              <a:t>районов</a:t>
            </a:r>
          </a:p>
          <a:p>
            <a:pPr algn="just"/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(часть 1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дополнена пунктом 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16)</a:t>
            </a:r>
            <a:endParaRPr lang="ru-RU" sz="12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16)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мероприятий по защите прав потребителей, предусмотренных  Законом Российской Федерации от 7 февраля 1992 года № 2300-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«О защите прав потребителей»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20822" y="4869160"/>
            <a:ext cx="5904657" cy="1815882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16.1 </a:t>
            </a:r>
            <a:r>
              <a:rPr lang="ru-RU" sz="1000" b="1" dirty="0">
                <a:solidFill>
                  <a:srgbClr val="002060"/>
                </a:solidFill>
              </a:rPr>
              <a:t>Права органов местного самоуправления муниципального округа, городского округа, городского округа с внутригородским делением, внутригородского района на решение вопросов, не отнесенных к вопросам местного значения муниципального округа, городского округа, городского округа с внутригородским делением, внутригородского района</a:t>
            </a:r>
          </a:p>
          <a:p>
            <a:pPr algn="just"/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(часть 1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дополнена пунктом 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 и часть 1.1 дополнена пунктом 6)</a:t>
            </a:r>
            <a:endParaRPr lang="ru-RU" sz="12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18) и 6) осуществление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по защите прав потребителей, предусмотренных  Законом Российской Федерации от 7 февраля 1992 года № 2300-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«О защите прав потребителей» </a:t>
            </a:r>
          </a:p>
        </p:txBody>
      </p:sp>
    </p:spTree>
    <p:extLst>
      <p:ext uri="{BB962C8B-B14F-4D97-AF65-F5344CB8AC3E}">
        <p14:creationId xmlns:p14="http://schemas.microsoft.com/office/powerpoint/2010/main" val="2680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415309"/>
            <a:ext cx="6351825" cy="5309146"/>
          </a:xfrm>
          <a:prstGeom prst="rect">
            <a:avLst/>
          </a:prstGeom>
          <a:ln>
            <a:solidFill>
              <a:srgbClr val="891B09"/>
            </a:solidFill>
          </a:ln>
          <a:effec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sz="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 МЕСТНОГО САМОУПРАВЛЕНИЯ В ЦЕЛЯХ ЗАЩИТЫ ПРАВ ПОТРЕБИТЕЛЕЙ ВПРАВЕ: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рассматривать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обращения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потребителей;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консультировать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их по вопросам защиты прав потребителей;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обращаться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суды в защиту прав потребителей (неопределенного круга потребителей);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разрабатывать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муниципальные программы по защите прав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потребителей;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извещать ФОИС,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осуществляющие контроль за качеством и безопасностью товаров (работ, услуг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о товарах (работах, услугах) ненадлежащего качества и опасных для жизни и здоровья (по обращениям потребителей)</a:t>
            </a:r>
            <a:endParaRPr lang="ru-RU" alt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257" y="188640"/>
            <a:ext cx="8708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44 Закона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Российской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Федерации</a:t>
            </a:r>
          </a:p>
          <a:p>
            <a:pPr algn="ctr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редакции 38-ФЗ от 18 марта 2019 года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857" y="1406707"/>
            <a:ext cx="2245392" cy="3293209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38-ФЗ 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18 марта 2019  </a:t>
            </a:r>
          </a:p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«О внесении изменений в Закон РФ «О защите прав потребителей" </a:t>
            </a:r>
          </a:p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части совершенствования государственной политики в сфере защиты прав потребителей»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О защите прав потребителей: закон Российской Феде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3691">
            <a:off x="696335" y="4805174"/>
            <a:ext cx="1446897" cy="200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055" y="1571611"/>
            <a:ext cx="2724801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июля 2020 г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1036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12776"/>
            <a:ext cx="5256584" cy="470898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признании утратившими силу нормативных правовых актов и отдельных положений нормативных правовых актов Правительства Российской Федерации, об отмене нормативных правовых актов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федеральных органов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исполнительной власти, содержащих обязательные требования, соблюдение которых оценивается при проведении мероприятий по контролю при осуществлении федерального государственного надзора в области защиты прав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потребителей»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483871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5289" y="5111041"/>
            <a:ext cx="2669675" cy="9848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Вступил в силу с 01 января 2021 года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</a:t>
            </a:r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с 15 июля 2020 г)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4" y="3038492"/>
            <a:ext cx="2724801" cy="14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419371"/>
            <a:ext cx="2788153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25689"/>
            <a:ext cx="8620801" cy="5355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16 июня 1997 г. N 720 "Об утверждении перечня товаров длительного пользования, в том числе комплектующих изделий (деталей, узлов, агрегатов), которые по истечении определенного периода могут представлять опасность для жизни, здоровья потребителя, причинять вред его имуществу или окружающей среде и на которые изготовитель обязан устанавливать срок службы …»;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21 июля 1997 г. N 918 "Об утверждении Правил продажи товаров по образцам»;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Российской Федерации от 15 августа 1997 г. N 1025 "Об утверждении Правил бытового обслуживания населения в РФ»;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 Правительства РФ от 15 августа 1997 г. N 1036 "Об утверждении Правил оказания услуг общественного питания»;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19 января 1998 г. N 55 «Об утверждении Правил продажи отдельных видов товаров, перечня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и перечня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расцветки… »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8135" y="41937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107"/>
            <a:ext cx="864096" cy="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2047" y="401888"/>
            <a:ext cx="2448272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508906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06 июня 1998 г. № 569 «Об утверждении Правил комиссионной торговли непродовольственными товарами»;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18 июля 2007 г. N 452 «Об утверждении Правил оказания услуг по реализации туристского продукта»;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27 сентября 2007 г. N 612 «Об утверждении Правил продажи товаров дистанционным способом»;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9 октября 2015 г. N 1085 «Об утверждении Правил предоставления гостиничных услуг в РФ»;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 Правительства РФ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10 февраля 2017 г. N 167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Правил 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 и внесении изменения в Правила оказания услуг по реализации туристского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продукта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8084" y="43266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309"/>
            <a:ext cx="864096" cy="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5349</TotalTime>
  <Words>5828</Words>
  <Application>Microsoft Office PowerPoint</Application>
  <PresentationFormat>Экран (4:3)</PresentationFormat>
  <Paragraphs>477</Paragraphs>
  <Slides>49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0" baseType="lpstr">
      <vt:lpstr>Arial</vt:lpstr>
      <vt:lpstr>Calibri</vt:lpstr>
      <vt:lpstr>Cambria</vt:lpstr>
      <vt:lpstr>Cambria Math</vt:lpstr>
      <vt:lpstr>Georgia</vt:lpstr>
      <vt:lpstr>Mistral</vt:lpstr>
      <vt:lpstr>Tahoma</vt:lpstr>
      <vt:lpstr>Times New Roman</vt:lpstr>
      <vt:lpstr>Wingdings</vt:lpstr>
      <vt:lpstr>Воздушный поток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 СУБЪЕКТОВ РОССИЙСКОЙ ФЕДЕРАЦИИ  ПО УРОВНЮ ЗАЩИЩЕННОСТИ ПОТРЕБИТЕЛЕЙ  18 октября 2021 год. Совет Федерации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Ирина Николаевна</dc:creator>
  <cp:lastModifiedBy>Сулейманова Ляля Хамзовна</cp:lastModifiedBy>
  <cp:revision>1016</cp:revision>
  <cp:lastPrinted>2019-12-06T06:55:29Z</cp:lastPrinted>
  <dcterms:created xsi:type="dcterms:W3CDTF">2017-08-24T05:56:12Z</dcterms:created>
  <dcterms:modified xsi:type="dcterms:W3CDTF">2022-06-14T12:15:58Z</dcterms:modified>
</cp:coreProperties>
</file>